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72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 showGuides="1">
      <p:cViewPr>
        <p:scale>
          <a:sx n="100" d="100"/>
          <a:sy n="100" d="100"/>
        </p:scale>
        <p:origin x="-1098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5892631143709777"/>
                  <c:y val="0.34477245455603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2"/>
                <c:pt idx="0">
                  <c:v>2nd Qtr</c:v>
                </c:pt>
                <c:pt idx="1">
                  <c:v>Asia Pacific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0.34188</cdr:x>
      <cdr:y>0.39468</cdr:y>
    </cdr:from>
    <cdr:to>
      <cdr:x>0.48718</cdr:x>
      <cdr:y>0.55409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047997" y="1600199"/>
          <a:ext cx="129540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b="1" dirty="0"/>
            <a:t>亞太區</a:t>
          </a:r>
          <a:endParaRPr lang="en-US" b="1" dirty="0"/>
        </a:p>
        <a:p xmlns:a="http://schemas.openxmlformats.org/drawingml/2006/main">
          <a:r>
            <a:rPr lang="en-US" b="1" dirty="0" smtClean="0"/>
            <a:t>Asia</a:t>
          </a:r>
          <a:r>
            <a:rPr lang="en-US" dirty="0" smtClean="0"/>
            <a:t> </a:t>
          </a:r>
          <a:r>
            <a:rPr lang="en-US" b="1" dirty="0" smtClean="0"/>
            <a:t>Pacific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2E962-127B-4BF0-BBCF-510EA8E2FCD2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B8B13-C1B9-44F6-81FB-2B0CAC35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1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1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9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2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6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2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0C6D11-218E-415E-A707-9673BF13CDB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9D02E8A-CFA2-47FD-AF76-38ED3053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9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0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2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6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6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312" y="4095750"/>
            <a:ext cx="905142" cy="8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24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4421" r="882" b="7119"/>
          <a:stretch/>
        </p:blipFill>
        <p:spPr bwMode="auto">
          <a:xfrm>
            <a:off x="1" y="0"/>
            <a:ext cx="9220199" cy="51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1885950"/>
            <a:ext cx="57438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b="1" dirty="0" smtClean="0">
                <a:solidFill>
                  <a:schemeClr val="bg1"/>
                </a:solidFill>
                <a:ea typeface="華康儷中黑" panose="020B0509000000000000" pitchFamily="49" charset="-120"/>
              </a:rPr>
              <a:t>2016</a:t>
            </a:r>
            <a:r>
              <a:rPr lang="zh-TW" altLang="en-US" sz="5400" b="1" dirty="0" smtClean="0">
                <a:solidFill>
                  <a:schemeClr val="bg1"/>
                </a:solidFill>
                <a:latin typeface="華康儷中黑" panose="020B0509000000000000" pitchFamily="49" charset="-120"/>
                <a:ea typeface="Apple LiGothic" pitchFamily="2" charset="-120"/>
              </a:rPr>
              <a:t>美</a:t>
            </a:r>
            <a:r>
              <a:rPr lang="zh-TW" altLang="en-US" sz="5400" b="1" dirty="0">
                <a:solidFill>
                  <a:schemeClr val="bg1"/>
                </a:solidFill>
                <a:latin typeface="華康儷中黑" panose="020B0509000000000000" pitchFamily="49" charset="-120"/>
                <a:ea typeface="Apple LiGothic" pitchFamily="2" charset="-120"/>
              </a:rPr>
              <a:t>安香港年會</a:t>
            </a:r>
          </a:p>
        </p:txBody>
      </p:sp>
    </p:spTree>
    <p:extLst>
      <p:ext uri="{BB962C8B-B14F-4D97-AF65-F5344CB8AC3E}">
        <p14:creationId xmlns:p14="http://schemas.microsoft.com/office/powerpoint/2010/main" val="4304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亞太區一體化計劃的優</a:t>
            </a:r>
            <a:r>
              <a:rPr lang="zh-TW" altLang="en-US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>勢</a:t>
            </a:r>
            <a:r>
              <a:rPr lang="en-US" altLang="zh-TW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/>
            </a:r>
            <a:br>
              <a:rPr lang="en-US" altLang="zh-TW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</a:br>
            <a:r>
              <a:rPr lang="en-US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>Advantage </a:t>
            </a:r>
            <a: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of </a:t>
            </a:r>
            <a:r>
              <a:rPr lang="en-US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>Asia Pacific </a:t>
            </a:r>
            <a: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Unification</a:t>
            </a:r>
            <a:b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</a:br>
            <a:endParaRPr lang="en-US" sz="3600" dirty="0">
              <a:solidFill>
                <a:srgbClr val="00206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76350"/>
            <a:ext cx="7467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區域統一超連鎖訊息發佈精選新產品區域性同步推出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支援及參與區域會議聯盟系統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全球一體化－亞太區及歐</a:t>
            </a:r>
            <a:r>
              <a:rPr lang="zh-TW" altLang="en-US" sz="2800" dirty="0" smtClean="0">
                <a:solidFill>
                  <a:srgbClr val="002060"/>
                </a:solidFill>
                <a:ea typeface="Apple LiGothic" pitchFamily="2" charset="-120"/>
              </a:rPr>
              <a:t>洲</a:t>
            </a:r>
            <a:endParaRPr lang="en-US" altLang="zh-TW" sz="2800" dirty="0" smtClean="0">
              <a:solidFill>
                <a:srgbClr val="002060"/>
              </a:solidFill>
              <a:ea typeface="Apple LiGothic" pitchFamily="2" charset="-120"/>
            </a:endParaRPr>
          </a:p>
          <a:p>
            <a:endParaRPr lang="zh-TW" altLang="en-US" dirty="0">
              <a:solidFill>
                <a:srgbClr val="002060"/>
              </a:solidFill>
              <a:ea typeface="Apple LiGothic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a typeface="Apple LiGothic" pitchFamily="2" charset="-120"/>
              </a:rPr>
              <a:t>Regional Standardized UF announcement – Special selected Regional New Product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a typeface="Apple LiGothic" pitchFamily="2" charset="-120"/>
              </a:rPr>
              <a:t>Crossed Countries NMTSS support &amp;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a typeface="Apple LiGothic" pitchFamily="2" charset="-120"/>
              </a:rPr>
              <a:t>Global Unification – Asia Pacific &amp; Europe</a:t>
            </a:r>
          </a:p>
        </p:txBody>
      </p:sp>
    </p:spTree>
    <p:extLst>
      <p:ext uri="{BB962C8B-B14F-4D97-AF65-F5344CB8AC3E}">
        <p14:creationId xmlns:p14="http://schemas.microsoft.com/office/powerpoint/2010/main" val="10217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6786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美安國際發展藍圖</a:t>
            </a:r>
            <a:endParaRPr lang="zh-TW" altLang="en-US" sz="36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94421" y="2647950"/>
            <a:ext cx="70342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國際發展執行副總裁</a:t>
            </a:r>
            <a:r>
              <a:rPr lang="en-US" altLang="zh-TW" sz="36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/>
            </a:r>
            <a:br>
              <a:rPr lang="en-US" altLang="zh-TW" sz="36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</a:br>
            <a:r>
              <a:rPr lang="en-US" altLang="zh-TW" sz="32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Executive VP of International Development</a:t>
            </a:r>
            <a:endParaRPr lang="en-US" sz="3200" b="1" dirty="0">
              <a:solidFill>
                <a:srgbClr val="003366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10020" y="1786658"/>
            <a:ext cx="6374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33CCFF"/>
                </a:solidFill>
                <a:ea typeface="華康儷中黑" panose="020B0509000000000000" pitchFamily="49" charset="-120"/>
                <a:cs typeface="Heiti TC Light"/>
              </a:rPr>
              <a:t>Joe </a:t>
            </a:r>
            <a:r>
              <a:rPr lang="en-US" sz="4800" b="1" dirty="0" err="1">
                <a:solidFill>
                  <a:srgbClr val="33CCFF"/>
                </a:solidFill>
                <a:ea typeface="華康儷中黑" panose="020B0509000000000000" pitchFamily="49" charset="-120"/>
                <a:cs typeface="Heiti TC Light"/>
              </a:rPr>
              <a:t>Bolyard</a:t>
            </a:r>
            <a:endParaRPr lang="en-US" sz="4800" b="1" dirty="0">
              <a:solidFill>
                <a:srgbClr val="33CCFF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880234"/>
            <a:ext cx="545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66"/>
                </a:solidFill>
                <a:ea typeface="Apple LiGothic" pitchFamily="2" charset="-120"/>
              </a:rPr>
              <a:t>International Business Development</a:t>
            </a:r>
            <a:endParaRPr lang="en-US" sz="28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657350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03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4421" r="882" b="7119"/>
          <a:stretch/>
        </p:blipFill>
        <p:spPr bwMode="auto">
          <a:xfrm>
            <a:off x="1" y="0"/>
            <a:ext cx="9220199" cy="51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3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12973" r="2385" b="24828"/>
          <a:stretch/>
        </p:blipFill>
        <p:spPr>
          <a:xfrm>
            <a:off x="838200" y="1162646"/>
            <a:ext cx="2594726" cy="341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40158" y="1875561"/>
            <a:ext cx="590384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亞太區域總監</a:t>
            </a:r>
            <a:endParaRPr lang="en-US" altLang="zh-TW" sz="3600" dirty="0" smtClean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  <a:p>
            <a:pPr algn="ctr"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暨美安香港總經理</a:t>
            </a:r>
            <a:r>
              <a:rPr lang="en-US" altLang="zh-TW" sz="36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/>
            </a:r>
            <a:br>
              <a:rPr lang="en-US" altLang="zh-TW" sz="36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</a:br>
            <a:r>
              <a:rPr lang="en-US" altLang="zh-TW" sz="32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Regional Director, Asia pacific &amp; Country Manager, Hong Kong</a:t>
            </a:r>
            <a:endParaRPr lang="en-US" sz="3200" b="1" dirty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90445" y="1189762"/>
            <a:ext cx="6374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33CCFF"/>
                </a:solidFill>
                <a:ea typeface="Apple LiGothic" pitchFamily="2" charset="-120"/>
                <a:cs typeface="Heiti TC Light"/>
              </a:rPr>
              <a:t>Anthony Kwan</a:t>
            </a:r>
            <a:endParaRPr lang="en-US" sz="4800" b="1" dirty="0">
              <a:solidFill>
                <a:srgbClr val="33CCFF"/>
              </a:solidFill>
              <a:ea typeface="Apple LiGothic" pitchFamily="2" charset="-120"/>
              <a:cs typeface="Heiti TC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42618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美安國際發展藍圖</a:t>
            </a:r>
            <a:endParaRPr lang="zh-TW" altLang="en-US" sz="36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300" y="676066"/>
            <a:ext cx="545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66"/>
                </a:solidFill>
                <a:ea typeface="Apple LiGothic" pitchFamily="2" charset="-120"/>
              </a:rPr>
              <a:t>International Business Development</a:t>
            </a:r>
            <a:endParaRPr lang="en-US" sz="2800" dirty="0">
              <a:solidFill>
                <a:srgbClr val="003366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81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achelk\AppData\Local\Microsoft\Windows\Temporary Internet Files\Content.IE5\I0VKO68O\Blank_Calendar_page_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877"/>
            <a:ext cx="8153400" cy="46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1" y="1809750"/>
            <a:ext cx="5791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Apple LiGothic" pitchFamily="2" charset="-120"/>
              </a:rPr>
              <a:t>1992</a:t>
            </a:r>
            <a:endParaRPr lang="en-US" sz="20000" dirty="0">
              <a:solidFill>
                <a:schemeClr val="accent5">
                  <a:lumMod val="20000"/>
                  <a:lumOff val="80000"/>
                </a:schemeClr>
              </a:solidFill>
              <a:ea typeface="Apple LiGothic" pitchFamily="2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66950"/>
            <a:ext cx="9144000" cy="2286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美安集團成立首二十年以來</a:t>
            </a:r>
            <a:endParaRPr lang="en-US" altLang="zh-TW" sz="2800" dirty="0">
              <a:solidFill>
                <a:srgbClr val="002060"/>
              </a:solidFill>
              <a:ea typeface="Apple LiGothic" pitchFamily="2" charset="-120"/>
            </a:endParaRPr>
          </a:p>
          <a:p>
            <a:pPr marL="0" indent="0" algn="ctr">
              <a:buNone/>
            </a:pP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每個國家／地區均獨立發展</a:t>
            </a:r>
            <a:endParaRPr lang="en-US" sz="2800" dirty="0">
              <a:solidFill>
                <a:srgbClr val="002060"/>
              </a:solidFill>
              <a:ea typeface="Apple LiGothic" pitchFamily="2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For the first 20 years of Market America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Every country / region developed independently</a:t>
            </a:r>
          </a:p>
        </p:txBody>
      </p:sp>
    </p:spTree>
    <p:extLst>
      <p:ext uri="{BB962C8B-B14F-4D97-AF65-F5344CB8AC3E}">
        <p14:creationId xmlns:p14="http://schemas.microsoft.com/office/powerpoint/2010/main" val="36649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Rachelk\AppData\Local\Microsoft\Windows\Temporary Internet Files\Content.IE5\I0VKO68O\Blank_Calendar_page_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877"/>
            <a:ext cx="8153400" cy="46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57175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直至</a:t>
            </a:r>
            <a:r>
              <a:rPr lang="en-US" altLang="zh-TW" sz="2800" dirty="0">
                <a:solidFill>
                  <a:srgbClr val="002060"/>
                </a:solidFill>
                <a:ea typeface="Apple LiGothic" pitchFamily="2" charset="-120"/>
              </a:rPr>
              <a:t>2014</a:t>
            </a: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年，亞太區一體化</a:t>
            </a:r>
            <a:endParaRPr lang="en-US" sz="2800" dirty="0">
              <a:solidFill>
                <a:srgbClr val="002060"/>
              </a:solidFill>
              <a:ea typeface="Apple LiGothic" pitchFamily="2" charset="-12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Until 2014, Asia </a:t>
            </a:r>
            <a:r>
              <a:rPr lang="en-US" sz="2800" dirty="0">
                <a:solidFill>
                  <a:srgbClr val="002060"/>
                </a:solidFill>
                <a:ea typeface="Apple LiGothic" pitchFamily="2" charset="-120"/>
              </a:rPr>
              <a:t>Pacific 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is unified</a:t>
            </a:r>
            <a:endParaRPr lang="en-US" sz="2800" dirty="0">
              <a:solidFill>
                <a:srgbClr val="002060"/>
              </a:solidFill>
              <a:ea typeface="Apple LiGothic" pitchFamily="2" charset="-120"/>
            </a:endParaRPr>
          </a:p>
          <a:p>
            <a:pPr algn="ctr"/>
            <a:endParaRPr lang="en-US" sz="3600" dirty="0">
              <a:solidFill>
                <a:srgbClr val="002060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6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achelk\AppData\Local\Microsoft\Windows\Temporary Internet Files\Content.IE5\IEINRPVH\globes-300x288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971550"/>
            <a:ext cx="4267200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8357" y="133350"/>
            <a:ext cx="20313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2060"/>
                </a:solidFill>
                <a:ea typeface="Apple LiGothic" pitchFamily="2" charset="-120"/>
              </a:rPr>
              <a:t>協同力</a:t>
            </a:r>
            <a:r>
              <a:rPr lang="zh-TW" altLang="en-US" sz="3600" dirty="0" smtClean="0">
                <a:solidFill>
                  <a:srgbClr val="002060"/>
                </a:solidFill>
                <a:ea typeface="Apple LiGothic" pitchFamily="2" charset="-120"/>
              </a:rPr>
              <a:t>量</a:t>
            </a:r>
            <a:endParaRPr lang="en-US" altLang="zh-TW" sz="3600" dirty="0" smtClean="0">
              <a:solidFill>
                <a:srgbClr val="002060"/>
              </a:solidFill>
              <a:ea typeface="Apple LiGothic" pitchFamily="2" charset="-120"/>
            </a:endParaRPr>
          </a:p>
          <a:p>
            <a:pPr algn="ctr"/>
            <a:r>
              <a:rPr lang="en-US" sz="3000" dirty="0" smtClean="0">
                <a:solidFill>
                  <a:srgbClr val="002060"/>
                </a:solidFill>
                <a:ea typeface="Apple LiGothic" pitchFamily="2" charset="-120"/>
              </a:rPr>
              <a:t>SYNERGY</a:t>
            </a:r>
            <a:endParaRPr lang="en-US" sz="3000" dirty="0">
              <a:solidFill>
                <a:srgbClr val="002060"/>
              </a:solidFill>
              <a:ea typeface="Apple LiGothic" pitchFamily="2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2395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澳洲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Australia </a:t>
            </a:r>
            <a:r>
              <a:rPr lang="en-US" sz="2800" dirty="0">
                <a:solidFill>
                  <a:srgbClr val="002060"/>
                </a:solidFill>
                <a:ea typeface="Apple LiGothic" pitchFamily="2" charset="-120"/>
              </a:rPr>
              <a:t>		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23,848,361*</a:t>
            </a:r>
          </a:p>
          <a:p>
            <a:pPr lvl="2"/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香港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Hong Kong</a:t>
            </a:r>
            <a:r>
              <a:rPr lang="en-US" altLang="zh-TW" sz="2800" dirty="0">
                <a:solidFill>
                  <a:srgbClr val="002060"/>
                </a:solidFill>
                <a:ea typeface="Apple LiGothic" pitchFamily="2" charset="-120"/>
              </a:rPr>
              <a:t>	</a:t>
            </a:r>
            <a:r>
              <a:rPr lang="en-US" sz="2800" dirty="0">
                <a:solidFill>
                  <a:srgbClr val="002060"/>
                </a:solidFill>
                <a:ea typeface="Apple LiGothic" pitchFamily="2" charset="-120"/>
              </a:rPr>
              <a:t>	7,313,215 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*</a:t>
            </a:r>
          </a:p>
          <a:p>
            <a:pPr lvl="2"/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台灣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Taiwan</a:t>
            </a:r>
            <a:r>
              <a:rPr lang="en-US" sz="2800" dirty="0">
                <a:solidFill>
                  <a:srgbClr val="002060"/>
                </a:solidFill>
                <a:ea typeface="Apple LiGothic" pitchFamily="2" charset="-120"/>
              </a:rPr>
              <a:t>		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            23,493,737 </a:t>
            </a:r>
            <a:r>
              <a:rPr lang="en-US" sz="2800" dirty="0">
                <a:solidFill>
                  <a:srgbClr val="002060"/>
                </a:solidFill>
                <a:ea typeface="Apple LiGothic" pitchFamily="2" charset="-120"/>
              </a:rPr>
              <a:t>*</a:t>
            </a:r>
          </a:p>
          <a:p>
            <a:pPr lvl="2"/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新加坡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Singapore</a:t>
            </a:r>
            <a:r>
              <a:rPr lang="zh-TW" altLang="en-US" sz="2800" dirty="0" smtClean="0">
                <a:solidFill>
                  <a:srgbClr val="002060"/>
                </a:solidFill>
                <a:ea typeface="Apple LiGothic" pitchFamily="2" charset="-120"/>
              </a:rPr>
              <a:t> </a:t>
            </a:r>
            <a:r>
              <a:rPr lang="en-US" sz="2800" dirty="0">
                <a:solidFill>
                  <a:srgbClr val="002060"/>
                </a:solidFill>
                <a:ea typeface="Apple LiGothic" pitchFamily="2" charset="-12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            5,499,171 </a:t>
            </a:r>
            <a:r>
              <a:rPr lang="en-US" sz="2800" dirty="0">
                <a:solidFill>
                  <a:srgbClr val="002060"/>
                </a:solidFill>
                <a:ea typeface="Apple LiGothic" pitchFamily="2" charset="-120"/>
              </a:rPr>
              <a:t>*</a:t>
            </a:r>
          </a:p>
          <a:p>
            <a:endParaRPr lang="en-US" sz="2800" dirty="0">
              <a:solidFill>
                <a:srgbClr val="002060"/>
              </a:solidFill>
              <a:ea typeface="Apple LiGothic" pitchFamily="2" charset="-120"/>
            </a:endParaRPr>
          </a:p>
          <a:p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向超過六千萬人提供事業機會以賺取永續收入</a:t>
            </a:r>
            <a:r>
              <a:rPr lang="en-US" altLang="zh-TW" sz="2800" dirty="0" smtClean="0">
                <a:solidFill>
                  <a:srgbClr val="002060"/>
                </a:solidFill>
                <a:ea typeface="Apple LiGothic" pitchFamily="2" charset="-120"/>
              </a:rPr>
              <a:t>Providing opportunities to 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over </a:t>
            </a:r>
            <a:r>
              <a:rPr lang="en-US" sz="2800" dirty="0">
                <a:solidFill>
                  <a:srgbClr val="002060"/>
                </a:solidFill>
                <a:ea typeface="Apple LiGothic" pitchFamily="2" charset="-120"/>
              </a:rPr>
              <a:t>60 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million</a:t>
            </a: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 </a:t>
            </a:r>
            <a:r>
              <a:rPr lang="en-US" altLang="zh-TW" sz="2800" dirty="0" smtClean="0">
                <a:solidFill>
                  <a:srgbClr val="002060"/>
                </a:solidFill>
                <a:ea typeface="Apple LiGothic" pitchFamily="2" charset="-120"/>
              </a:rPr>
              <a:t>people</a:t>
            </a:r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 </a:t>
            </a:r>
            <a:r>
              <a:rPr lang="en-US" sz="2800" dirty="0">
                <a:solidFill>
                  <a:srgbClr val="002060"/>
                </a:solidFill>
                <a:ea typeface="Apple LiGothic" pitchFamily="2" charset="-120"/>
              </a:rPr>
              <a:t>to achieve financial freedom</a:t>
            </a:r>
          </a:p>
          <a:p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  </a:t>
            </a:r>
            <a:endParaRPr lang="en-US" sz="2800" dirty="0">
              <a:solidFill>
                <a:srgbClr val="002060"/>
              </a:solidFill>
              <a:ea typeface="Apple LiGothic" pitchFamily="2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7238" y="4722045"/>
            <a:ext cx="2532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a typeface="Apple LiGothic" pitchFamily="2" charset="-120"/>
              </a:rPr>
              <a:t>*sources: </a:t>
            </a:r>
            <a:r>
              <a:rPr lang="en-US" dirty="0" err="1">
                <a:solidFill>
                  <a:srgbClr val="002060"/>
                </a:solidFill>
                <a:ea typeface="Apple LiGothic" pitchFamily="2" charset="-120"/>
              </a:rPr>
              <a:t>Countrymeters</a:t>
            </a:r>
            <a:endParaRPr lang="en-US" dirty="0">
              <a:solidFill>
                <a:srgbClr val="002060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2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2015</a:t>
            </a:r>
            <a:r>
              <a:rPr lang="zh-TW" alt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年亞太區企業數</a:t>
            </a:r>
            <a:r>
              <a:rPr lang="zh-TW" altLang="en-US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>據</a:t>
            </a:r>
            <a:r>
              <a:rPr lang="en-US" altLang="zh-TW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/>
            </a:r>
            <a:br>
              <a:rPr lang="en-US" altLang="zh-TW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</a:br>
            <a:r>
              <a:rPr lang="en-US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>Asia </a:t>
            </a:r>
            <a: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Pacific – Corporate Index (2015)</a:t>
            </a:r>
            <a:b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</a:br>
            <a:endParaRPr lang="en-US" sz="3600" dirty="0">
              <a:solidFill>
                <a:srgbClr val="002060"/>
              </a:solidFill>
              <a:latin typeface="+mn-lt"/>
              <a:ea typeface="Apple LiGothic" pitchFamily="2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62" b="8139"/>
          <a:stretch/>
        </p:blipFill>
        <p:spPr bwMode="auto">
          <a:xfrm>
            <a:off x="1295401" y="1274232"/>
            <a:ext cx="6629399" cy="323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4178" y="4508546"/>
            <a:ext cx="2798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002060"/>
                </a:solidFill>
                <a:ea typeface="Apple LiGothic" pitchFamily="2" charset="-120"/>
              </a:rPr>
              <a:t>活躍超連鎖</a:t>
            </a:r>
            <a:r>
              <a:rPr lang="en-US" sz="1600" b="1" baseline="30000" dirty="0">
                <a:solidFill>
                  <a:srgbClr val="002060"/>
                </a:solidFill>
                <a:ea typeface="Apple LiGothic" pitchFamily="2" charset="-120"/>
              </a:rPr>
              <a:t>TM</a:t>
            </a:r>
            <a:r>
              <a:rPr lang="zh-TW" altLang="en-US" sz="1600" b="1" dirty="0">
                <a:solidFill>
                  <a:srgbClr val="002060"/>
                </a:solidFill>
                <a:ea typeface="Apple LiGothic" pitchFamily="2" charset="-120"/>
              </a:rPr>
              <a:t>店</a:t>
            </a:r>
            <a:r>
              <a:rPr lang="zh-TW" altLang="en-US" sz="1600" b="1" dirty="0" smtClean="0">
                <a:solidFill>
                  <a:srgbClr val="002060"/>
                </a:solidFill>
                <a:ea typeface="Apple LiGothic" pitchFamily="2" charset="-120"/>
              </a:rPr>
              <a:t>主 </a:t>
            </a:r>
            <a:r>
              <a:rPr lang="en-US" altLang="zh-TW" sz="1600" b="1" dirty="0" smtClean="0">
                <a:solidFill>
                  <a:srgbClr val="002060"/>
                </a:solidFill>
                <a:ea typeface="Apple LiGothic" pitchFamily="2" charset="-120"/>
              </a:rPr>
              <a:t>Active UFO</a:t>
            </a:r>
            <a:endParaRPr lang="en-US" sz="1600" b="1" dirty="0">
              <a:solidFill>
                <a:srgbClr val="002060"/>
              </a:solidFill>
              <a:ea typeface="Apple LiGothic" pitchFamily="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4451" y="4508546"/>
            <a:ext cx="1331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600" b="1" dirty="0">
                <a:solidFill>
                  <a:srgbClr val="002060"/>
                </a:solidFill>
                <a:ea typeface="Apple LiGothic" pitchFamily="2" charset="-120"/>
              </a:rPr>
              <a:t>收入</a:t>
            </a:r>
            <a:r>
              <a:rPr lang="en-US" sz="1600" b="1" dirty="0" smtClean="0">
                <a:solidFill>
                  <a:srgbClr val="002060"/>
                </a:solidFill>
                <a:ea typeface="Apple LiGothic" pitchFamily="2" charset="-120"/>
              </a:rPr>
              <a:t>Revenue</a:t>
            </a:r>
            <a:endParaRPr lang="en-US" sz="1600" b="1" dirty="0">
              <a:solidFill>
                <a:srgbClr val="002060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9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1750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2015</a:t>
            </a:r>
            <a:r>
              <a:rPr lang="zh-TW" alt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年亞太區超連鎖</a:t>
            </a:r>
            <a:r>
              <a:rPr lang="en-US" sz="3600" baseline="300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TM</a:t>
            </a:r>
            <a:r>
              <a:rPr lang="zh-TW" alt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店主收入</a:t>
            </a:r>
            <a: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</a:br>
            <a: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Asia Pacific – UFO earning (2015)</a:t>
            </a:r>
            <a:b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</a:br>
            <a:endParaRPr lang="en-US" sz="3600" dirty="0">
              <a:solidFill>
                <a:srgbClr val="002060"/>
              </a:solidFill>
              <a:latin typeface="+mn-lt"/>
              <a:ea typeface="Apple LiGothic" pitchFamily="2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 r="46970" b="8726"/>
          <a:stretch/>
        </p:blipFill>
        <p:spPr bwMode="auto">
          <a:xfrm>
            <a:off x="1302807" y="1123950"/>
            <a:ext cx="5936193" cy="34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4606095"/>
            <a:ext cx="27796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solidFill>
                  <a:srgbClr val="002060"/>
                </a:solidFill>
                <a:ea typeface="Apple LiGothic" pitchFamily="2" charset="-120"/>
              </a:rPr>
              <a:t>BV Commission </a:t>
            </a:r>
            <a:r>
              <a:rPr lang="zh-TW" altLang="en-US" sz="1600" b="1" dirty="0">
                <a:solidFill>
                  <a:srgbClr val="002060"/>
                </a:solidFill>
                <a:ea typeface="Apple LiGothic" pitchFamily="2" charset="-120"/>
              </a:rPr>
              <a:t>業績點數佣金</a:t>
            </a:r>
            <a:endParaRPr lang="en-US" sz="1600" b="1" dirty="0">
              <a:solidFill>
                <a:srgbClr val="002060"/>
              </a:solidFill>
              <a:ea typeface="Apple LiGothic" pitchFamily="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100" y="4606095"/>
            <a:ext cx="3244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solidFill>
                  <a:srgbClr val="002060"/>
                </a:solidFill>
                <a:ea typeface="Apple LiGothic" pitchFamily="2" charset="-120"/>
              </a:rPr>
              <a:t>IBV Commission </a:t>
            </a:r>
            <a:r>
              <a:rPr lang="zh-TW" altLang="en-US" sz="1600" b="1" dirty="0">
                <a:solidFill>
                  <a:srgbClr val="002060"/>
                </a:solidFill>
                <a:ea typeface="Apple LiGothic" pitchFamily="2" charset="-120"/>
              </a:rPr>
              <a:t>獎勵業績點數佣金</a:t>
            </a:r>
            <a:endParaRPr lang="en-US" sz="1600" b="1" dirty="0">
              <a:solidFill>
                <a:srgbClr val="002060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86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461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a typeface="Apple LiGothic" pitchFamily="2" charset="-120"/>
              </a:rPr>
              <a:t>2015</a:t>
            </a:r>
            <a:r>
              <a:rPr lang="zh-TW" altLang="en-US" sz="3600" dirty="0">
                <a:solidFill>
                  <a:srgbClr val="002060"/>
                </a:solidFill>
                <a:ea typeface="Apple LiGothic" pitchFamily="2" charset="-120"/>
              </a:rPr>
              <a:t>年亞太區購物年金獎賞計劃</a:t>
            </a:r>
            <a:r>
              <a:rPr lang="en-US" altLang="zh-TW" sz="3600" dirty="0">
                <a:solidFill>
                  <a:srgbClr val="002060"/>
                </a:solidFill>
                <a:ea typeface="Apple LiGothic" pitchFamily="2" charset="-120"/>
              </a:rPr>
              <a:t/>
            </a:r>
            <a:br>
              <a:rPr lang="en-US" altLang="zh-TW" sz="3600" dirty="0">
                <a:solidFill>
                  <a:srgbClr val="002060"/>
                </a:solidFill>
                <a:ea typeface="Apple LiGothic" pitchFamily="2" charset="-120"/>
              </a:rPr>
            </a:br>
            <a:r>
              <a:rPr lang="zh-TW" altLang="en-US" sz="3600" dirty="0">
                <a:solidFill>
                  <a:srgbClr val="002060"/>
                </a:solidFill>
                <a:ea typeface="Apple LiGothic" pitchFamily="2" charset="-120"/>
              </a:rPr>
              <a:t>合格超連鎖</a:t>
            </a:r>
            <a:r>
              <a:rPr lang="en-US" sz="3600" baseline="30000" dirty="0">
                <a:solidFill>
                  <a:srgbClr val="002060"/>
                </a:solidFill>
                <a:ea typeface="Apple LiGothic" pitchFamily="2" charset="-120"/>
              </a:rPr>
              <a:t>TM</a:t>
            </a:r>
            <a:r>
              <a:rPr lang="zh-TW" altLang="en-US" sz="3600" dirty="0">
                <a:solidFill>
                  <a:srgbClr val="002060"/>
                </a:solidFill>
                <a:ea typeface="Apple LiGothic" pitchFamily="2" charset="-120"/>
              </a:rPr>
              <a:t>店</a:t>
            </a:r>
            <a:r>
              <a:rPr lang="zh-TW" altLang="en-US" sz="3600" dirty="0" smtClean="0">
                <a:solidFill>
                  <a:srgbClr val="002060"/>
                </a:solidFill>
                <a:ea typeface="Apple LiGothic" pitchFamily="2" charset="-120"/>
              </a:rPr>
              <a:t>主</a:t>
            </a:r>
            <a:endParaRPr lang="en-US" altLang="zh-TW" sz="3600" dirty="0" smtClean="0">
              <a:solidFill>
                <a:srgbClr val="002060"/>
              </a:solidFill>
              <a:ea typeface="Apple LiGothic" pitchFamily="2" charset="-12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ea typeface="Apple LiGothic" pitchFamily="2" charset="-120"/>
              </a:rPr>
              <a:t>Asia </a:t>
            </a:r>
            <a:r>
              <a:rPr lang="en-US" sz="3600" dirty="0">
                <a:solidFill>
                  <a:srgbClr val="002060"/>
                </a:solidFill>
                <a:ea typeface="Apple LiGothic" pitchFamily="2" charset="-120"/>
              </a:rPr>
              <a:t>Pacific – SABP Qualifiers (2015)</a:t>
            </a:r>
            <a:br>
              <a:rPr lang="en-US" sz="3600" dirty="0">
                <a:solidFill>
                  <a:srgbClr val="002060"/>
                </a:solidFill>
                <a:ea typeface="Apple LiGothic" pitchFamily="2" charset="-120"/>
              </a:rPr>
            </a:br>
            <a:endParaRPr lang="en-US" sz="3600" dirty="0">
              <a:solidFill>
                <a:srgbClr val="002060"/>
              </a:solidFill>
              <a:ea typeface="Apple LiGothic" pitchFamily="2" charset="-120"/>
            </a:endParaRPr>
          </a:p>
        </p:txBody>
      </p:sp>
      <p:graphicFrame>
        <p:nvGraphicFramePr>
          <p:cNvPr id="3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758809"/>
              </p:ext>
            </p:extLst>
          </p:nvPr>
        </p:nvGraphicFramePr>
        <p:xfrm>
          <a:off x="76200" y="1352550"/>
          <a:ext cx="8915400" cy="405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39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TW" alt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亞太區一體化計劃的優勢</a:t>
            </a:r>
            <a: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</a:br>
            <a:r>
              <a:rPr lang="en-US" sz="3600" dirty="0">
                <a:solidFill>
                  <a:srgbClr val="002060"/>
                </a:solidFill>
                <a:latin typeface="+mn-lt"/>
                <a:ea typeface="Apple LiGothic" pitchFamily="2" charset="-120"/>
              </a:rPr>
              <a:t>Advantage </a:t>
            </a:r>
            <a:r>
              <a:rPr lang="en-US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>of Asia Unification</a:t>
            </a:r>
            <a:br>
              <a:rPr lang="en-US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</a:br>
            <a:endParaRPr lang="en-US" sz="3600" dirty="0">
              <a:solidFill>
                <a:srgbClr val="00206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276350"/>
            <a:ext cx="8763000" cy="3505200"/>
          </a:xfrm>
          <a:prstGeom prst="rect">
            <a:avLst/>
          </a:prstGeo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管理業績紅利計劃中區域累積計算</a:t>
            </a:r>
            <a:r>
              <a:rPr lang="en-US" altLang="zh-TW" sz="2800" dirty="0">
                <a:solidFill>
                  <a:srgbClr val="002060"/>
                </a:solidFill>
                <a:ea typeface="Apple LiGothic" pitchFamily="2" charset="-120"/>
              </a:rPr>
              <a:t>BV</a:t>
            </a: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與</a:t>
            </a:r>
            <a:r>
              <a:rPr lang="en-US" altLang="zh-TW" sz="2800" dirty="0">
                <a:solidFill>
                  <a:srgbClr val="002060"/>
                </a:solidFill>
                <a:ea typeface="Apple LiGothic" pitchFamily="2" charset="-120"/>
              </a:rPr>
              <a:t>IBV</a:t>
            </a:r>
            <a:endParaRPr lang="en-US" sz="2800" dirty="0">
              <a:solidFill>
                <a:srgbClr val="002060"/>
              </a:solidFill>
              <a:ea typeface="Apple LiGothic" pitchFamily="2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2060"/>
                </a:solidFill>
                <a:ea typeface="Apple LiGothic" pitchFamily="2" charset="-120"/>
              </a:rPr>
              <a:t>跨</a:t>
            </a: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國推</a:t>
            </a:r>
            <a:r>
              <a:rPr lang="zh-TW" altLang="en-US" sz="2800" dirty="0" smtClean="0">
                <a:solidFill>
                  <a:srgbClr val="002060"/>
                </a:solidFill>
                <a:ea typeface="Apple LiGothic" pitchFamily="2" charset="-120"/>
              </a:rPr>
              <a:t>薦</a:t>
            </a:r>
            <a:endParaRPr lang="en-US" altLang="zh-TW" sz="2800" dirty="0" smtClean="0">
              <a:solidFill>
                <a:srgbClr val="002060"/>
              </a:solidFill>
              <a:ea typeface="Apple LiGothic" pitchFamily="2" charset="-12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2060"/>
                </a:solidFill>
                <a:ea typeface="Apple LiGothic" pitchFamily="2" charset="-120"/>
              </a:rPr>
              <a:t>合</a:t>
            </a:r>
            <a:r>
              <a:rPr lang="zh-TW" altLang="en-US" sz="2800" dirty="0">
                <a:solidFill>
                  <a:srgbClr val="002060"/>
                </a:solidFill>
                <a:ea typeface="Apple LiGothic" pitchFamily="2" charset="-120"/>
              </a:rPr>
              <a:t>格主管超連鎖店主及挑戰賽的合併資格計</a:t>
            </a:r>
            <a:r>
              <a:rPr lang="zh-TW" altLang="en-US" sz="2800" dirty="0" smtClean="0">
                <a:solidFill>
                  <a:srgbClr val="002060"/>
                </a:solidFill>
                <a:ea typeface="Apple LiGothic" pitchFamily="2" charset="-120"/>
              </a:rPr>
              <a:t>算</a:t>
            </a:r>
            <a:endParaRPr lang="en-US" altLang="zh-TW" sz="2800" dirty="0" smtClean="0">
              <a:solidFill>
                <a:srgbClr val="002060"/>
              </a:solidFill>
              <a:ea typeface="Apple LiGothic" pitchFamily="2" charset="-120"/>
            </a:endParaRPr>
          </a:p>
          <a:p>
            <a:pPr lvl="0" algn="l"/>
            <a:endParaRPr lang="en-US" sz="2800" dirty="0">
              <a:solidFill>
                <a:srgbClr val="002060"/>
              </a:solidFill>
              <a:ea typeface="Apple LiGothic" pitchFamily="2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a typeface="Apple LiGothic" pitchFamily="2" charset="-120"/>
              </a:rPr>
              <a:t>BV </a:t>
            </a:r>
            <a:r>
              <a:rPr lang="en-US" sz="2400" dirty="0">
                <a:solidFill>
                  <a:srgbClr val="002060"/>
                </a:solidFill>
                <a:ea typeface="Apple LiGothic" pitchFamily="2" charset="-120"/>
              </a:rPr>
              <a:t>&amp; IBV combined in MPCP</a:t>
            </a:r>
            <a:r>
              <a:rPr lang="zh-TW" altLang="en-US" sz="2400" dirty="0">
                <a:solidFill>
                  <a:srgbClr val="002060"/>
                </a:solidFill>
                <a:ea typeface="Apple LiGothic" pitchFamily="2" charset="-120"/>
              </a:rPr>
              <a:t> </a:t>
            </a:r>
            <a:endParaRPr lang="en-US" altLang="zh-TW" sz="2400" dirty="0">
              <a:solidFill>
                <a:srgbClr val="002060"/>
              </a:solidFill>
              <a:ea typeface="Apple LiGothic" pitchFamily="2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a typeface="Apple LiGothic" pitchFamily="2" charset="-120"/>
              </a:rPr>
              <a:t>Crossed </a:t>
            </a:r>
            <a:r>
              <a:rPr lang="en-US" sz="2400" dirty="0">
                <a:solidFill>
                  <a:srgbClr val="002060"/>
                </a:solidFill>
                <a:ea typeface="Apple LiGothic" pitchFamily="2" charset="-120"/>
              </a:rPr>
              <a:t>countries </a:t>
            </a:r>
            <a:r>
              <a:rPr lang="en-US" sz="2400" dirty="0" smtClean="0">
                <a:solidFill>
                  <a:srgbClr val="002060"/>
                </a:solidFill>
                <a:ea typeface="Apple LiGothic" pitchFamily="2" charset="-120"/>
              </a:rPr>
              <a:t>sponsoring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a typeface="Apple LiGothic" pitchFamily="2" charset="-120"/>
              </a:rPr>
              <a:t>Combined </a:t>
            </a:r>
            <a:r>
              <a:rPr lang="en-US" sz="2400" dirty="0">
                <a:solidFill>
                  <a:srgbClr val="002060"/>
                </a:solidFill>
                <a:ea typeface="Apple LiGothic" pitchFamily="2" charset="-120"/>
              </a:rPr>
              <a:t>Qualification for Master UFO &amp; Challenges</a:t>
            </a:r>
          </a:p>
          <a:p>
            <a:pPr algn="l"/>
            <a:endParaRPr lang="en-US" sz="2800" dirty="0">
              <a:solidFill>
                <a:srgbClr val="002060"/>
              </a:solidFill>
              <a:ea typeface="Apple LiGothic" pitchFamily="2" charset="-120"/>
            </a:endParaRPr>
          </a:p>
          <a:p>
            <a:pPr algn="l"/>
            <a:r>
              <a:rPr lang="en-US" sz="2800" dirty="0" smtClean="0">
                <a:solidFill>
                  <a:srgbClr val="002060"/>
                </a:solidFill>
                <a:ea typeface="Apple LiGothic" pitchFamily="2" charset="-120"/>
              </a:rPr>
              <a:t>      </a:t>
            </a:r>
            <a:endParaRPr lang="en-US" dirty="0">
              <a:solidFill>
                <a:srgbClr val="002060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17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351</Words>
  <Application>Microsoft Office PowerPoint</Application>
  <PresentationFormat>On-screen Show (16:9)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2015年亞太區企業數據 Asia Pacific – Corporate Index (2015) </vt:lpstr>
      <vt:lpstr>2015年亞太區超連鎖TM店主收入 Asia Pacific – UFO earning (2015) </vt:lpstr>
      <vt:lpstr>PowerPoint Presentation</vt:lpstr>
      <vt:lpstr>亞太區一體化計劃的優勢 Advantage of Asia Unification </vt:lpstr>
      <vt:lpstr>亞太區一體化計劃的優勢 Advantage of Asia Pacific Unification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Chan</dc:creator>
  <cp:lastModifiedBy>Chelsie Lee</cp:lastModifiedBy>
  <cp:revision>54</cp:revision>
  <dcterms:created xsi:type="dcterms:W3CDTF">2015-08-21T05:01:04Z</dcterms:created>
  <dcterms:modified xsi:type="dcterms:W3CDTF">2016-04-22T01:39:45Z</dcterms:modified>
</cp:coreProperties>
</file>